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o Xu (Dr)" userId="9bfa65bb-5b58-45ee-af29-c05891f19318" providerId="ADAL" clId="{12CBA548-5604-549D-89FC-A5D2FB2CAA3F}"/>
    <pc:docChg chg="modSld">
      <pc:chgData name="Guo Xu (Dr)" userId="9bfa65bb-5b58-45ee-af29-c05891f19318" providerId="ADAL" clId="{12CBA548-5604-549D-89FC-A5D2FB2CAA3F}" dt="2026-06-19T14:01:06.095" v="20" actId="14100"/>
      <pc:docMkLst>
        <pc:docMk/>
      </pc:docMkLst>
      <pc:sldChg chg="modSp mod">
        <pc:chgData name="Guo Xu (Dr)" userId="9bfa65bb-5b58-45ee-af29-c05891f19318" providerId="ADAL" clId="{12CBA548-5604-549D-89FC-A5D2FB2CAA3F}" dt="2026-06-19T14:00:09.180" v="10" actId="20577"/>
        <pc:sldMkLst>
          <pc:docMk/>
          <pc:sldMk cId="0" sldId="267"/>
        </pc:sldMkLst>
        <pc:spChg chg="mod">
          <ac:chgData name="Guo Xu (Dr)" userId="9bfa65bb-5b58-45ee-af29-c05891f19318" providerId="ADAL" clId="{12CBA548-5604-549D-89FC-A5D2FB2CAA3F}" dt="2026-06-19T14:00:09.180" v="10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Guo Xu (Dr)" userId="9bfa65bb-5b58-45ee-af29-c05891f19318" providerId="ADAL" clId="{12CBA548-5604-549D-89FC-A5D2FB2CAA3F}" dt="2026-06-19T14:01:06.095" v="20" actId="14100"/>
        <pc:sldMkLst>
          <pc:docMk/>
          <pc:sldMk cId="0" sldId="269"/>
        </pc:sldMkLst>
        <pc:graphicFrameChg chg="modGraphic">
          <ac:chgData name="Guo Xu (Dr)" userId="9bfa65bb-5b58-45ee-af29-c05891f19318" providerId="ADAL" clId="{12CBA548-5604-549D-89FC-A5D2FB2CAA3F}" dt="2026-06-19T14:01:06.095" v="20" actId="14100"/>
          <ac:graphicFrameMkLst>
            <pc:docMk/>
            <pc:sldMk cId="0" sldId="269"/>
            <ac:graphicFrameMk id="6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928" y="493776"/>
            <a:ext cx="402336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200" b="1">
                <a:solidFill>
                  <a:srgbClr val="55B96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1115568"/>
            <a:ext cx="8778240" cy="1371600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4100" b="1">
                <a:solidFill>
                  <a:srgbClr val="18202A"/>
                </a:solidFill>
                <a:latin typeface="Aptos"/>
              </a:rPr>
              <a:t>Agentic AI Copilot
Submission Template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792" y="2852928"/>
            <a:ext cx="6126480" cy="42062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000" b="1">
                <a:solidFill>
                  <a:srgbClr val="0B5CAD"/>
                </a:solidFill>
                <a:latin typeface="Aptos"/>
              </a:rPr>
              <a:t>[Team Name] · [Primary Domain]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1792" y="4041648"/>
            <a:ext cx="1417320" cy="310896"/>
          </a:xfrm>
          <a:prstGeom prst="roundRect">
            <a:avLst/>
          </a:prstGeom>
          <a:solidFill>
            <a:srgbClr val="0B5C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50" b="1">
                <a:solidFill>
                  <a:srgbClr val="FFFFFF"/>
                </a:solidFill>
                <a:latin typeface="Aptos"/>
              </a:rPr>
              <a:t>Education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49424" y="4041648"/>
            <a:ext cx="1417320" cy="310896"/>
          </a:xfrm>
          <a:prstGeom prst="roundRect">
            <a:avLst/>
          </a:prstGeom>
          <a:solidFill>
            <a:srgbClr val="55B9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50" b="1">
                <a:solidFill>
                  <a:srgbClr val="FFFFFF"/>
                </a:solidFill>
                <a:latin typeface="Aptos"/>
              </a:rPr>
              <a:t>Health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77056" y="4041648"/>
            <a:ext cx="1417320" cy="310896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50" b="1">
                <a:solidFill>
                  <a:srgbClr val="FFFFFF"/>
                </a:solidFill>
                <a:latin typeface="Aptos"/>
              </a:rPr>
              <a:t>Law/Ethics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504688" y="4041648"/>
            <a:ext cx="1536192" cy="310896"/>
          </a:xfrm>
          <a:prstGeom prst="roundRect">
            <a:avLst/>
          </a:prstGeom>
          <a:solidFill>
            <a:srgbClr val="55B9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50" b="1">
                <a:solidFill>
                  <a:srgbClr val="FFFFFF"/>
                </a:solidFill>
                <a:latin typeface="Aptos"/>
              </a:rPr>
              <a:t>Sustainability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0" y="4041648"/>
            <a:ext cx="1417320" cy="310896"/>
          </a:xfrm>
          <a:prstGeom prst="roundRect">
            <a:avLst/>
          </a:prstGeom>
          <a:solidFill>
            <a:srgbClr val="0B5C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50" b="1">
                <a:solidFill>
                  <a:srgbClr val="FFFFFF"/>
                </a:solidFill>
                <a:latin typeface="Aptos"/>
              </a:rPr>
              <a:t>FinTech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1792" y="5989320"/>
            <a:ext cx="5212080" cy="228600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100" b="0">
                <a:solidFill>
                  <a:srgbClr val="5F6B7A"/>
                </a:solidFill>
                <a:latin typeface="Aptos"/>
              </a:rPr>
              <a:t>Team members: [Name 1], [Name 2], [Name 3]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52560" y="5989320"/>
            <a:ext cx="2468880" cy="228600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1100" b="0">
                <a:solidFill>
                  <a:srgbClr val="5F6B7A"/>
                </a:solidFill>
                <a:latin typeface="Aptos"/>
              </a:rPr>
              <a:t>8-12 July 2026 · Urumqi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631168" y="0"/>
            <a:ext cx="182880" cy="6858000"/>
          </a:xfrm>
          <a:prstGeom prst="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2920" y="301752"/>
            <a:ext cx="475488" cy="256032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Aptos"/>
              </a:rPr>
              <a:t>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0704" y="237744"/>
            <a:ext cx="8869680" cy="42062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300" b="1">
                <a:solidFill>
                  <a:srgbClr val="18202A"/>
                </a:solidFill>
                <a:latin typeface="Aptos"/>
              </a:rPr>
              <a:t>Evaluation &amp; Results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0" y="310896"/>
            <a:ext cx="251460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900" b="1">
                <a:solidFill>
                  <a:srgbClr val="55B96A"/>
                </a:solidFill>
                <a:latin typeface="Aptos"/>
              </a:rPr>
              <a:t>Evidence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786384"/>
            <a:ext cx="11201400" cy="10972"/>
          </a:xfrm>
          <a:prstGeom prst="rect">
            <a:avLst/>
          </a:prstGeom>
          <a:solidFill>
            <a:srgbClr val="E6E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640080" y="1051560"/>
            <a:ext cx="324612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40080" y="1051560"/>
            <a:ext cx="54864" cy="1417320"/>
          </a:xfrm>
          <a:prstGeom prst="rect">
            <a:avLst/>
          </a:prstGeom>
          <a:solidFill>
            <a:srgbClr val="0B5C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04671" y="1161288"/>
            <a:ext cx="29260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Evaluation Setup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4671" y="1545336"/>
            <a:ext cx="2926079" cy="82296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 dirty="0">
                <a:solidFill>
                  <a:srgbClr val="5F6B7A"/>
                </a:solidFill>
                <a:latin typeface="Aptos"/>
              </a:rPr>
              <a:t>Dataset/cases: [ ]</a:t>
            </a:r>
          </a:p>
          <a:p>
            <a:pPr>
              <a:spcAft>
                <a:spcPts val="700"/>
              </a:spcAft>
            </a:pPr>
            <a:r>
              <a:rPr sz="1150" b="0" dirty="0">
                <a:solidFill>
                  <a:srgbClr val="5F6B7A"/>
                </a:solidFill>
                <a:latin typeface="Aptos"/>
              </a:rPr>
              <a:t>Baselines: [ ]</a:t>
            </a:r>
          </a:p>
          <a:p>
            <a:pPr>
              <a:spcAft>
                <a:spcPts val="700"/>
              </a:spcAft>
            </a:pPr>
            <a:r>
              <a:rPr sz="1150" b="0" dirty="0">
                <a:solidFill>
                  <a:srgbClr val="5F6B7A"/>
                </a:solidFill>
                <a:latin typeface="Aptos"/>
              </a:rPr>
              <a:t>Participants/users: [ 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34840" y="1051560"/>
            <a:ext cx="324612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434840" y="1051560"/>
            <a:ext cx="54864" cy="1417320"/>
          </a:xfrm>
          <a:prstGeom prst="rect">
            <a:avLst/>
          </a:prstGeom>
          <a:solidFill>
            <a:srgbClr val="55B9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599431" y="1161288"/>
            <a:ext cx="29260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Metrics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99431" y="1545336"/>
            <a:ext cx="2926079" cy="82296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 dirty="0">
                <a:solidFill>
                  <a:srgbClr val="5F6B7A"/>
                </a:solidFill>
                <a:latin typeface="Aptos"/>
              </a:rPr>
              <a:t>Task success</a:t>
            </a:r>
          </a:p>
          <a:p>
            <a:pPr>
              <a:spcAft>
                <a:spcPts val="700"/>
              </a:spcAft>
            </a:pPr>
            <a:r>
              <a:rPr sz="1150" b="0" dirty="0">
                <a:solidFill>
                  <a:srgbClr val="5F6B7A"/>
                </a:solidFill>
                <a:latin typeface="Aptos"/>
              </a:rPr>
              <a:t>Quality / correctness</a:t>
            </a:r>
          </a:p>
          <a:p>
            <a:pPr>
              <a:spcAft>
                <a:spcPts val="700"/>
              </a:spcAft>
            </a:pPr>
            <a:r>
              <a:rPr sz="1150" b="0" dirty="0">
                <a:solidFill>
                  <a:srgbClr val="5F6B7A"/>
                </a:solidFill>
                <a:latin typeface="Aptos"/>
              </a:rPr>
              <a:t>Time / cost</a:t>
            </a:r>
          </a:p>
          <a:p>
            <a:pPr>
              <a:spcAft>
                <a:spcPts val="700"/>
              </a:spcAft>
            </a:pPr>
            <a:r>
              <a:rPr sz="1150" b="0" dirty="0">
                <a:solidFill>
                  <a:srgbClr val="5F6B7A"/>
                </a:solidFill>
                <a:latin typeface="Aptos"/>
              </a:rPr>
              <a:t>User satisfaction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1051560"/>
            <a:ext cx="278892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8229600" y="1051560"/>
            <a:ext cx="54864" cy="1417320"/>
          </a:xfrm>
          <a:prstGeom prst="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394192" y="1161288"/>
            <a:ext cx="24688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Key Finding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94192" y="1545336"/>
            <a:ext cx="2468879" cy="82296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[Main result]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[Why it matters]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988389"/>
              </p:ext>
            </p:extLst>
          </p:nvPr>
        </p:nvGraphicFramePr>
        <p:xfrm>
          <a:off x="640080" y="2907792"/>
          <a:ext cx="1065276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7220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18202A"/>
                          </a:solidFill>
                          <a:latin typeface="Aptos"/>
                        </a:rPr>
                        <a:t>Metric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18202A"/>
                          </a:solidFill>
                          <a:latin typeface="Aptos"/>
                        </a:rPr>
                        <a:t>Baseline / Manual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18202A"/>
                          </a:solidFill>
                          <a:latin typeface="Aptos"/>
                        </a:rPr>
                        <a:t>Your Copilot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18202A"/>
                          </a:solidFill>
                          <a:latin typeface="Aptos"/>
                        </a:rPr>
                        <a:t>Interpretation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l"/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Task completion rate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[value]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[value]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[explain]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Average time / cost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[value]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[value]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[explain]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Output quality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[value]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[value]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[explain]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02920" y="6446520"/>
            <a:ext cx="502920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850" b="0">
                <a:solidFill>
                  <a:srgbClr val="5F6B7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881360" y="6446520"/>
            <a:ext cx="82296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850" b="0">
                <a:solidFill>
                  <a:srgbClr val="5F6B7A"/>
                </a:solidFill>
                <a:latin typeface="Aptos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2920" y="301752"/>
            <a:ext cx="475488" cy="256032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Aptos"/>
              </a:rPr>
              <a:t>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0704" y="237744"/>
            <a:ext cx="8869680" cy="42062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300" b="1" dirty="0">
                <a:solidFill>
                  <a:srgbClr val="18202A"/>
                </a:solidFill>
                <a:latin typeface="Aptos"/>
              </a:rPr>
              <a:t>Novelty, Usefulness &amp; Cost-effectiveness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53884" y="310896"/>
            <a:ext cx="1304716" cy="295466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lang="en-US" altLang="zh-CN" sz="1200" b="1" dirty="0">
                <a:solidFill>
                  <a:srgbClr val="55B96A"/>
                </a:solidFill>
                <a:latin typeface="Aptos"/>
              </a:rPr>
              <a:t>Self-Assessment</a:t>
            </a:r>
            <a:endParaRPr sz="1200" b="1" dirty="0">
              <a:solidFill>
                <a:srgbClr val="55B96A"/>
              </a:solidFill>
              <a:latin typeface="Apto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2920" y="786384"/>
            <a:ext cx="11201400" cy="10972"/>
          </a:xfrm>
          <a:prstGeom prst="rect">
            <a:avLst/>
          </a:prstGeom>
          <a:solidFill>
            <a:srgbClr val="E6E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283345"/>
              </p:ext>
            </p:extLst>
          </p:nvPr>
        </p:nvGraphicFramePr>
        <p:xfrm>
          <a:off x="594360" y="1143000"/>
          <a:ext cx="11018520" cy="3584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06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6112">
                <a:tc>
                  <a:txBody>
                    <a:bodyPr/>
                    <a:lstStyle/>
                    <a:p>
                      <a:pPr algn="l"/>
                      <a:r>
                        <a:rPr sz="1400" b="1" dirty="0">
                          <a:solidFill>
                            <a:srgbClr val="18202A"/>
                          </a:solidFill>
                          <a:latin typeface="Aptos"/>
                        </a:rPr>
                        <a:t>Criterion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1" dirty="0">
                          <a:solidFill>
                            <a:srgbClr val="18202A"/>
                          </a:solidFill>
                          <a:latin typeface="Aptos"/>
                        </a:rPr>
                        <a:t>Your Claim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18202A"/>
                          </a:solidFill>
                          <a:latin typeface="Aptos"/>
                        </a:rPr>
                        <a:t>Supporting Evidence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112"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Practical usefulness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[How the copilot helps real users]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[demo case, user feedback, task metric]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6112"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Novelty / innovation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[What is new in workflow, scenario, interaction, or tool use]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[comparison with existing solutions]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6112"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Efficiency / cost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[How you reduce compute, latency, or operating cost]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[cost table, ablation, caching strategy]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2920" y="6446520"/>
            <a:ext cx="502920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850" b="0">
                <a:solidFill>
                  <a:srgbClr val="5F6B7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81360" y="6446520"/>
            <a:ext cx="82296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850" b="0">
                <a:solidFill>
                  <a:srgbClr val="5F6B7A"/>
                </a:solidFill>
                <a:latin typeface="Aptos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2920" y="301752"/>
            <a:ext cx="475488" cy="256032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Aptos"/>
              </a:rPr>
              <a:t>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0704" y="237744"/>
            <a:ext cx="5938357" cy="464743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300" b="1" dirty="0">
                <a:solidFill>
                  <a:srgbClr val="18202A"/>
                </a:solidFill>
                <a:latin typeface="Aptos"/>
              </a:rPr>
              <a:t>Responsible AI &amp; Trustworthiness</a:t>
            </a:r>
            <a:r>
              <a:rPr lang="zh-CN" altLang="en-US" sz="2300" b="1" dirty="0">
                <a:solidFill>
                  <a:srgbClr val="18202A"/>
                </a:solidFill>
                <a:latin typeface="Aptos"/>
              </a:rPr>
              <a:t> </a:t>
            </a:r>
            <a:r>
              <a:rPr lang="en-US" altLang="zh-CN" sz="2300" b="1" dirty="0">
                <a:solidFill>
                  <a:srgbClr val="18202A"/>
                </a:solidFill>
                <a:latin typeface="Aptos"/>
              </a:rPr>
              <a:t>(optional)</a:t>
            </a:r>
            <a:endParaRPr sz="2300" b="1" dirty="0">
              <a:solidFill>
                <a:srgbClr val="18202A"/>
              </a:solidFill>
              <a:latin typeface="Apto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2920" y="786384"/>
            <a:ext cx="11201400" cy="10972"/>
          </a:xfrm>
          <a:prstGeom prst="rect">
            <a:avLst/>
          </a:prstGeom>
          <a:solidFill>
            <a:srgbClr val="E6E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685800" y="1097280"/>
            <a:ext cx="3337560" cy="4297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85800" y="1097280"/>
            <a:ext cx="54864" cy="4297680"/>
          </a:xfrm>
          <a:prstGeom prst="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50392" y="1207007"/>
            <a:ext cx="301752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Risks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0392" y="1591056"/>
            <a:ext cx="3017520" cy="1100301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200" b="0" dirty="0">
                <a:solidFill>
                  <a:srgbClr val="5F6B7A"/>
                </a:solidFill>
                <a:latin typeface="Aptos"/>
              </a:rPr>
              <a:t>Privacy and data handling</a:t>
            </a:r>
          </a:p>
          <a:p>
            <a:pPr>
              <a:spcAft>
                <a:spcPts val="700"/>
              </a:spcAft>
            </a:pPr>
            <a:r>
              <a:rPr sz="1200" b="0" dirty="0">
                <a:solidFill>
                  <a:srgbClr val="5F6B7A"/>
                </a:solidFill>
                <a:latin typeface="Aptos"/>
              </a:rPr>
              <a:t>Hallucination / wrong advice</a:t>
            </a:r>
          </a:p>
          <a:p>
            <a:pPr>
              <a:spcAft>
                <a:spcPts val="700"/>
              </a:spcAft>
            </a:pPr>
            <a:r>
              <a:rPr sz="1200" b="0" dirty="0">
                <a:solidFill>
                  <a:srgbClr val="5F6B7A"/>
                </a:solidFill>
                <a:latin typeface="Aptos"/>
              </a:rPr>
              <a:t>Bias or unfair outcomes</a:t>
            </a:r>
          </a:p>
          <a:p>
            <a:pPr>
              <a:spcAft>
                <a:spcPts val="700"/>
              </a:spcAft>
            </a:pPr>
            <a:r>
              <a:rPr sz="1200" b="0" dirty="0">
                <a:solidFill>
                  <a:srgbClr val="5F6B7A"/>
                </a:solidFill>
                <a:latin typeface="Aptos"/>
              </a:rPr>
              <a:t>Domain-specific harm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34840" y="1097280"/>
            <a:ext cx="3337560" cy="4297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434840" y="1097280"/>
            <a:ext cx="54864" cy="4297680"/>
          </a:xfrm>
          <a:prstGeom prst="rect">
            <a:avLst/>
          </a:prstGeom>
          <a:solidFill>
            <a:srgbClr val="55B9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599431" y="1207007"/>
            <a:ext cx="1032719" cy="326243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r>
              <a:rPr lang="en-SG" sz="1400" b="1" dirty="0">
                <a:solidFill>
                  <a:srgbClr val="18202A"/>
                </a:solidFill>
                <a:latin typeface="Aptos"/>
              </a:rPr>
              <a:t>Limitations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99431" y="1591056"/>
            <a:ext cx="3017520" cy="1100301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lang="en-SG" sz="1200" dirty="0">
                <a:solidFill>
                  <a:srgbClr val="5F6B7A"/>
                </a:solidFill>
                <a:latin typeface="Aptos"/>
              </a:rPr>
              <a:t>[Known limitation]</a:t>
            </a:r>
          </a:p>
          <a:p>
            <a:pPr>
              <a:spcAft>
                <a:spcPts val="700"/>
              </a:spcAft>
            </a:pPr>
            <a:r>
              <a:rPr lang="en-SG" sz="1200" dirty="0">
                <a:solidFill>
                  <a:srgbClr val="5F6B7A"/>
                </a:solidFill>
                <a:latin typeface="Aptos"/>
              </a:rPr>
              <a:t>[Failure mode]</a:t>
            </a:r>
          </a:p>
          <a:p>
            <a:pPr>
              <a:spcAft>
                <a:spcPts val="700"/>
              </a:spcAft>
            </a:pPr>
            <a:r>
              <a:rPr lang="en-SG" sz="1200" dirty="0">
                <a:solidFill>
                  <a:srgbClr val="5F6B7A"/>
                </a:solidFill>
                <a:latin typeface="Aptos"/>
              </a:rPr>
              <a:t>[Scope boundary]</a:t>
            </a:r>
          </a:p>
          <a:p>
            <a:pPr>
              <a:spcAft>
                <a:spcPts val="700"/>
              </a:spcAft>
            </a:pPr>
            <a:r>
              <a:rPr lang="en-SG" sz="1200" dirty="0">
                <a:solidFill>
                  <a:srgbClr val="5F6B7A"/>
                </a:solidFill>
                <a:latin typeface="Aptos"/>
              </a:rPr>
              <a:t>[Future mitigation]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83879" y="1097280"/>
            <a:ext cx="2971800" cy="4297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8183879" y="1097280"/>
            <a:ext cx="54864" cy="4297680"/>
          </a:xfrm>
          <a:prstGeom prst="rect">
            <a:avLst/>
          </a:prstGeom>
          <a:solidFill>
            <a:srgbClr val="0B5C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348471" y="1207007"/>
            <a:ext cx="668516" cy="326243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lang="en-US" altLang="zh-CN" sz="1400" b="1" dirty="0">
                <a:solidFill>
                  <a:srgbClr val="18202A"/>
                </a:solidFill>
                <a:latin typeface="Aptos"/>
              </a:rPr>
              <a:t>Others</a:t>
            </a:r>
            <a:endParaRPr sz="1400" b="1" dirty="0">
              <a:solidFill>
                <a:srgbClr val="18202A"/>
              </a:solidFill>
              <a:latin typeface="Apto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48471" y="1591056"/>
            <a:ext cx="2651760" cy="269304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lang="en-US" altLang="zh-CN" sz="1150" b="0" dirty="0">
                <a:solidFill>
                  <a:srgbClr val="5F6B7A"/>
                </a:solidFill>
                <a:latin typeface="Aptos"/>
              </a:rPr>
              <a:t>….</a:t>
            </a:r>
            <a:endParaRPr sz="1150" b="0" dirty="0">
              <a:solidFill>
                <a:srgbClr val="5F6B7A"/>
              </a:solidFill>
              <a:latin typeface="Apto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2920" y="6446520"/>
            <a:ext cx="502920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850" b="0">
                <a:solidFill>
                  <a:srgbClr val="5F6B7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881360" y="6446520"/>
            <a:ext cx="82296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850" b="0">
                <a:solidFill>
                  <a:srgbClr val="5F6B7A"/>
                </a:solidFill>
                <a:latin typeface="Aptos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2920" y="301752"/>
            <a:ext cx="475488" cy="256032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 dirty="0">
                <a:solidFill>
                  <a:srgbClr val="FFFFFF"/>
                </a:solidFill>
                <a:latin typeface="Aptos"/>
              </a:rPr>
              <a:t>1</a:t>
            </a:r>
            <a:r>
              <a:rPr lang="en-US" altLang="zh-CN" sz="1000" b="1" dirty="0">
                <a:solidFill>
                  <a:srgbClr val="FFFFFF"/>
                </a:solidFill>
                <a:latin typeface="Aptos"/>
              </a:rPr>
              <a:t>2</a:t>
            </a:r>
            <a:endParaRPr sz="1000" b="1" dirty="0">
              <a:solidFill>
                <a:srgbClr val="FFFFFF"/>
              </a:solidFill>
              <a:latin typeface="Apto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0704" y="237744"/>
            <a:ext cx="8869680" cy="42062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300" b="1">
                <a:solidFill>
                  <a:srgbClr val="18202A"/>
                </a:solidFill>
                <a:latin typeface="Aptos"/>
              </a:rPr>
              <a:t>Submission Checklist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786384"/>
            <a:ext cx="11201400" cy="10972"/>
          </a:xfrm>
          <a:prstGeom prst="rect">
            <a:avLst/>
          </a:prstGeom>
          <a:solidFill>
            <a:srgbClr val="E6E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818240"/>
              </p:ext>
            </p:extLst>
          </p:nvPr>
        </p:nvGraphicFramePr>
        <p:xfrm>
          <a:off x="685800" y="1051560"/>
          <a:ext cx="10446488" cy="4619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5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4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63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7443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18202A"/>
                          </a:solidFill>
                          <a:latin typeface="Aptos"/>
                        </a:rPr>
                        <a:t>Item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18202A"/>
                          </a:solidFill>
                          <a:latin typeface="Aptos"/>
                        </a:rPr>
                        <a:t>Status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18202A"/>
                          </a:solidFill>
                          <a:latin typeface="Aptos"/>
                        </a:rPr>
                        <a:t>Notes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443"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Team information completed with real names, ages, affiliations, and grade/graduation year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□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sz="1400"/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443">
                <a:tc>
                  <a:txBody>
                    <a:bodyPr/>
                    <a:lstStyle/>
                    <a:p>
                      <a:pPr algn="l"/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Individual contributions table completed with specific deliverables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□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sz="1400"/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443"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Primary domain and target problem clearly stated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□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sz="1400"/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443">
                <a:tc>
                  <a:txBody>
                    <a:bodyPr/>
                    <a:lstStyle/>
                    <a:p>
                      <a:pPr algn="l"/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Agentic workflow and technical architecture explained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□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sz="1400"/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7443">
                <a:tc>
                  <a:txBody>
                    <a:bodyPr/>
                    <a:lstStyle/>
                    <a:p>
                      <a:pPr algn="l"/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Demo video shows a working prototype and realistic task flow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□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sz="1400"/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7447">
                <a:tc>
                  <a:txBody>
                    <a:bodyPr/>
                    <a:lstStyle/>
                    <a:p>
                      <a:pPr algn="l"/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Evaluation, cost, limitations, and responsible AI considerations included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□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sz="1400" dirty="0"/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7447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400" b="0" dirty="0">
                          <a:solidFill>
                            <a:srgbClr val="18202A"/>
                          </a:solidFill>
                          <a:latin typeface="Aptos"/>
                        </a:rPr>
                        <a:t>Others</a:t>
                      </a:r>
                      <a:endParaRPr sz="1400" b="0" dirty="0">
                        <a:solidFill>
                          <a:srgbClr val="18202A"/>
                        </a:solidFill>
                        <a:latin typeface="Aptos"/>
                      </a:endParaRP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sz="1400" b="0">
                        <a:solidFill>
                          <a:srgbClr val="18202A"/>
                        </a:solidFill>
                        <a:latin typeface="Aptos"/>
                      </a:endParaRP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sz="1400" dirty="0"/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43664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2920" y="6446520"/>
            <a:ext cx="502920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850" b="0">
                <a:solidFill>
                  <a:srgbClr val="5F6B7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81360" y="6446520"/>
            <a:ext cx="82296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850" b="0">
                <a:solidFill>
                  <a:srgbClr val="5F6B7A"/>
                </a:solidFill>
                <a:latin typeface="Aptos"/>
              </a:rPr>
              <a:t>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2920" y="301752"/>
            <a:ext cx="475488" cy="256032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Aptos"/>
              </a:rPr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0704" y="237744"/>
            <a:ext cx="8869680" cy="42062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300" b="1">
                <a:solidFill>
                  <a:srgbClr val="18202A"/>
                </a:solidFill>
                <a:latin typeface="Aptos"/>
              </a:rPr>
              <a:t>Team Information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14742" y="310896"/>
            <a:ext cx="743858" cy="295466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1200" b="1" dirty="0">
                <a:solidFill>
                  <a:srgbClr val="FF0000"/>
                </a:solidFill>
                <a:latin typeface="Aptos"/>
              </a:rPr>
              <a:t>Required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786384"/>
            <a:ext cx="11201400" cy="10972"/>
          </a:xfrm>
          <a:prstGeom prst="rect">
            <a:avLst/>
          </a:prstGeom>
          <a:solidFill>
            <a:srgbClr val="E6E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58368" y="960120"/>
            <a:ext cx="10789920" cy="32918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300" b="0" dirty="0">
                <a:solidFill>
                  <a:srgbClr val="5F6B7A"/>
                </a:solidFill>
                <a:latin typeface="Aptos"/>
              </a:rPr>
              <a:t>Please provide each member's real name and complete affiliation information.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354224"/>
              </p:ext>
            </p:extLst>
          </p:nvPr>
        </p:nvGraphicFramePr>
        <p:xfrm>
          <a:off x="594360" y="1444752"/>
          <a:ext cx="1028700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23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23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62990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18202A"/>
                          </a:solidFill>
                          <a:latin typeface="Aptos"/>
                        </a:rPr>
                        <a:t>No.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SG" sz="1400" b="1" dirty="0">
                          <a:solidFill>
                            <a:srgbClr val="18202A"/>
                          </a:solidFill>
                          <a:latin typeface="Aptos"/>
                        </a:rPr>
                        <a:t>Full</a:t>
                      </a:r>
                      <a:r>
                        <a:rPr sz="1400" b="1" dirty="0">
                          <a:solidFill>
                            <a:srgbClr val="18202A"/>
                          </a:solidFill>
                          <a:latin typeface="Aptos"/>
                        </a:rPr>
                        <a:t> Name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1" dirty="0">
                          <a:solidFill>
                            <a:srgbClr val="18202A"/>
                          </a:solidFill>
                          <a:latin typeface="Aptos"/>
                        </a:rPr>
                        <a:t>School / Organization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400" b="1" dirty="0">
                          <a:solidFill>
                            <a:srgbClr val="18202A"/>
                          </a:solidFill>
                          <a:latin typeface="Aptos"/>
                        </a:rPr>
                        <a:t>Education</a:t>
                      </a:r>
                      <a:r>
                        <a:rPr lang="zh-CN" altLang="en-US" sz="1400" b="1" dirty="0">
                          <a:solidFill>
                            <a:srgbClr val="18202A"/>
                          </a:solidFill>
                          <a:latin typeface="Aptos"/>
                        </a:rPr>
                        <a:t> </a:t>
                      </a:r>
                      <a:r>
                        <a:rPr lang="en-US" altLang="zh-CN" sz="1400" b="1" dirty="0">
                          <a:solidFill>
                            <a:srgbClr val="18202A"/>
                          </a:solidFill>
                          <a:latin typeface="Aptos"/>
                        </a:rPr>
                        <a:t>Level</a:t>
                      </a:r>
                      <a:r>
                        <a:rPr sz="1400" b="1" dirty="0">
                          <a:solidFill>
                            <a:srgbClr val="18202A"/>
                          </a:solidFill>
                          <a:latin typeface="Aptos"/>
                        </a:rPr>
                        <a:t> </a:t>
                      </a:r>
                      <a:r>
                        <a:rPr lang="en-SG" sz="1400" b="1" dirty="0">
                          <a:solidFill>
                            <a:srgbClr val="18202A"/>
                          </a:solidFill>
                          <a:latin typeface="Aptos"/>
                        </a:rPr>
                        <a:t>/</a:t>
                      </a:r>
                      <a:r>
                        <a:rPr sz="1400" b="1" dirty="0">
                          <a:solidFill>
                            <a:srgbClr val="18202A"/>
                          </a:solidFill>
                          <a:latin typeface="Aptos"/>
                        </a:rPr>
                        <a:t> Graduation Year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18202A"/>
                          </a:solidFill>
                          <a:latin typeface="Aptos"/>
                        </a:rPr>
                        <a:t>Email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2990"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1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[Full legal name]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[University / Company]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[e.g., </a:t>
                      </a:r>
                      <a:r>
                        <a:rPr lang="en-US" altLang="zh-CN" sz="1400" b="0" dirty="0">
                          <a:solidFill>
                            <a:srgbClr val="18202A"/>
                          </a:solidFill>
                          <a:latin typeface="Aptos"/>
                        </a:rPr>
                        <a:t>Bachelor’s</a:t>
                      </a:r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 </a:t>
                      </a:r>
                      <a:r>
                        <a:rPr lang="en-SG" sz="1400" b="0" dirty="0">
                          <a:solidFill>
                            <a:srgbClr val="18202A"/>
                          </a:solidFill>
                          <a:latin typeface="Aptos"/>
                        </a:rPr>
                        <a:t>/ </a:t>
                      </a:r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2027]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SG" sz="1400" b="0" dirty="0">
                          <a:solidFill>
                            <a:srgbClr val="18202A"/>
                          </a:solidFill>
                          <a:latin typeface="Aptos"/>
                        </a:rPr>
                        <a:t>[email]</a:t>
                      </a:r>
                      <a:endParaRPr sz="1400" b="0" dirty="0">
                        <a:solidFill>
                          <a:srgbClr val="18202A"/>
                        </a:solidFill>
                        <a:latin typeface="Aptos"/>
                      </a:endParaRP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2990"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2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[Full legal name]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[University / Company]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[e.g., Master's / 2026]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SG" sz="1400" b="0" dirty="0">
                          <a:solidFill>
                            <a:srgbClr val="18202A"/>
                          </a:solidFill>
                          <a:latin typeface="Aptos"/>
                        </a:rPr>
                        <a:t>[email]</a:t>
                      </a:r>
                      <a:endParaRPr sz="1400" b="0" dirty="0">
                        <a:solidFill>
                          <a:srgbClr val="18202A"/>
                        </a:solidFill>
                        <a:latin typeface="Aptos"/>
                      </a:endParaRP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2990"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3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[Full legal name]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 dirty="0">
                          <a:solidFill>
                            <a:srgbClr val="18202A"/>
                          </a:solidFill>
                          <a:latin typeface="Aptos"/>
                        </a:rPr>
                        <a:t>[University / Company]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00" b="0">
                          <a:solidFill>
                            <a:srgbClr val="18202A"/>
                          </a:solidFill>
                          <a:latin typeface="Aptos"/>
                        </a:rPr>
                        <a:t>[e.g., PhD / 2028]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SG" sz="1400" b="0" dirty="0">
                          <a:solidFill>
                            <a:srgbClr val="18202A"/>
                          </a:solidFill>
                          <a:latin typeface="Aptos"/>
                        </a:rPr>
                        <a:t>[email]</a:t>
                      </a:r>
                      <a:endParaRPr sz="1400" b="0" dirty="0">
                        <a:solidFill>
                          <a:srgbClr val="18202A"/>
                        </a:solidFill>
                        <a:latin typeface="Aptos"/>
                      </a:endParaRP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8368" y="5897880"/>
            <a:ext cx="5103064" cy="295466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r>
              <a:rPr sz="1200" b="1" dirty="0">
                <a:solidFill>
                  <a:srgbClr val="FF0000"/>
                </a:solidFill>
                <a:latin typeface="Aptos"/>
              </a:rPr>
              <a:t>Note: </a:t>
            </a:r>
            <a:r>
              <a:rPr lang="en-SG" sz="1200" b="1" dirty="0">
                <a:solidFill>
                  <a:srgbClr val="FF0000"/>
                </a:solidFill>
              </a:rPr>
              <a:t>Team information must remain consistent across all competition stages.</a:t>
            </a:r>
            <a:endParaRPr sz="1200" b="1" dirty="0">
              <a:solidFill>
                <a:srgbClr val="FF0000"/>
              </a:solidFill>
              <a:latin typeface="Apto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" y="6446520"/>
            <a:ext cx="502920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850" b="0">
                <a:solidFill>
                  <a:srgbClr val="5F6B7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81360" y="6446520"/>
            <a:ext cx="82296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850" b="0">
                <a:solidFill>
                  <a:srgbClr val="5F6B7A"/>
                </a:solidFill>
                <a:latin typeface="Aptos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2920" y="301752"/>
            <a:ext cx="475488" cy="256032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Aptos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0704" y="237744"/>
            <a:ext cx="8869680" cy="42062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300" b="1">
                <a:solidFill>
                  <a:srgbClr val="18202A"/>
                </a:solidFill>
                <a:latin typeface="Aptos"/>
              </a:rPr>
              <a:t>Individual Contributions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14742" y="310896"/>
            <a:ext cx="743858" cy="295466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1200" b="1">
                <a:solidFill>
                  <a:srgbClr val="FF0000"/>
                </a:solidFill>
                <a:latin typeface="Aptos"/>
              </a:rPr>
              <a:t>Required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786384"/>
            <a:ext cx="11201400" cy="10972"/>
          </a:xfrm>
          <a:prstGeom prst="rect">
            <a:avLst/>
          </a:prstGeom>
          <a:solidFill>
            <a:srgbClr val="E6E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58368" y="960120"/>
            <a:ext cx="10607040" cy="32918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300" b="0">
                <a:solidFill>
                  <a:srgbClr val="5F6B7A"/>
                </a:solidFill>
                <a:latin typeface="Aptos"/>
              </a:rPr>
              <a:t>Clearly state what each person contributed. Be specific and avoid vague labels such as "support".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870726"/>
              </p:ext>
            </p:extLst>
          </p:nvPr>
        </p:nvGraphicFramePr>
        <p:xfrm>
          <a:off x="594360" y="1417320"/>
          <a:ext cx="1101852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1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0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20140"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18202A"/>
                          </a:solidFill>
                          <a:latin typeface="Aptos"/>
                        </a:rPr>
                        <a:t>Member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18202A"/>
                          </a:solidFill>
                          <a:latin typeface="Aptos"/>
                        </a:rPr>
                        <a:t>Main Responsibilities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18202A"/>
                          </a:solidFill>
                          <a:latin typeface="Aptos"/>
                        </a:rPr>
                        <a:t>Specific Contributions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18202A"/>
                          </a:solidFill>
                          <a:latin typeface="Aptos"/>
                        </a:rPr>
                        <a:t>Evidence / Deliverables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0140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[Name 1]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[e.g., lead developer]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[workflow design; tool integration; backend implementation]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[repo modules, demo segment, experiments]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0140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[Name 2]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 dirty="0">
                          <a:solidFill>
                            <a:srgbClr val="18202A"/>
                          </a:solidFill>
                          <a:latin typeface="Aptos"/>
                        </a:rPr>
                        <a:t>[e.g., research]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[user scenario; dataset; evaluation; slides]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[survey notes, metrics table, slides]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0140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[Name 3]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 dirty="0">
                          <a:solidFill>
                            <a:srgbClr val="18202A"/>
                          </a:solidFill>
                          <a:latin typeface="Aptos"/>
                        </a:rPr>
                        <a:t>[e.g., demo]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[UI prototype; video recording; deployment]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 dirty="0">
                          <a:solidFill>
                            <a:srgbClr val="18202A"/>
                          </a:solidFill>
                          <a:latin typeface="Aptos"/>
                        </a:rPr>
                        <a:t>[prototype pages, video section]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8368" y="6080760"/>
            <a:ext cx="10698480" cy="23774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000" b="0">
                <a:solidFill>
                  <a:srgbClr val="5F6B7A"/>
                </a:solidFill>
                <a:latin typeface="Aptos"/>
              </a:rPr>
              <a:t>Optional: add approximate contribution percentages only if your team uses them internally.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446520"/>
            <a:ext cx="502920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850" b="0">
                <a:solidFill>
                  <a:srgbClr val="5F6B7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81360" y="6446520"/>
            <a:ext cx="82296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850" b="0">
                <a:solidFill>
                  <a:srgbClr val="5F6B7A"/>
                </a:solidFill>
                <a:latin typeface="Aptos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2920" y="301752"/>
            <a:ext cx="475488" cy="256032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Aptos"/>
              </a:rPr>
              <a:t>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0704" y="237744"/>
            <a:ext cx="8869680" cy="42062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300" b="1">
                <a:solidFill>
                  <a:srgbClr val="18202A"/>
                </a:solidFill>
                <a:latin typeface="Aptos"/>
              </a:rPr>
              <a:t>Selected Domain &amp;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0" y="310896"/>
            <a:ext cx="251460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900" b="1">
                <a:solidFill>
                  <a:srgbClr val="55B96A"/>
                </a:solidFill>
                <a:latin typeface="Aptos"/>
              </a:rPr>
              <a:t>Context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786384"/>
            <a:ext cx="11201400" cy="10972"/>
          </a:xfrm>
          <a:prstGeom prst="rect">
            <a:avLst/>
          </a:prstGeom>
          <a:solidFill>
            <a:srgbClr val="E6E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640080" y="1143000"/>
            <a:ext cx="3474720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40080" y="1143000"/>
            <a:ext cx="54864" cy="1325880"/>
          </a:xfrm>
          <a:prstGeom prst="rect">
            <a:avLst/>
          </a:prstGeom>
          <a:solidFill>
            <a:srgbClr val="0B5C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04671" y="1252728"/>
            <a:ext cx="31546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 dirty="0">
                <a:solidFill>
                  <a:srgbClr val="18202A"/>
                </a:solidFill>
                <a:latin typeface="Aptos"/>
              </a:rPr>
              <a:t>Primary Domain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4671" y="1636776"/>
            <a:ext cx="3154679" cy="731519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[Education / Health / Law-Ethics / Sustainability / FinTech]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Why this domain matters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1143000"/>
            <a:ext cx="3474720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389120" y="1143000"/>
            <a:ext cx="54864" cy="1325880"/>
          </a:xfrm>
          <a:prstGeom prst="rect">
            <a:avLst/>
          </a:prstGeom>
          <a:solidFill>
            <a:srgbClr val="55B9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553712" y="1252728"/>
            <a:ext cx="31546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Target Users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53712" y="1636776"/>
            <a:ext cx="3154679" cy="731519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[Who uses the copilot?]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[What is their current workflow?]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143000"/>
            <a:ext cx="3108960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8138160" y="1143000"/>
            <a:ext cx="54864" cy="1325880"/>
          </a:xfrm>
          <a:prstGeom prst="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302752" y="1252728"/>
            <a:ext cx="278892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Core Task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02752" y="1636776"/>
            <a:ext cx="2788920" cy="731519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[One concrete task]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[Completion criteria]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2852928"/>
            <a:ext cx="10607040" cy="310896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800" b="1">
                <a:solidFill>
                  <a:srgbClr val="18202A"/>
                </a:solidFill>
                <a:latin typeface="Aptos"/>
              </a:rPr>
              <a:t>Problem Statement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4672" y="3273552"/>
            <a:ext cx="10058400" cy="137160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700" b="0">
                <a:solidFill>
                  <a:srgbClr val="5F6B7A"/>
                </a:solidFill>
                <a:latin typeface="Aptos"/>
              </a:rPr>
              <a:t>[Write one concise paragraph: what practical problem your team addresses, who experiences it, why current solutions are insufficient, and what a successful copilot should help users accomplish.]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446520"/>
            <a:ext cx="502920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850" b="0">
                <a:solidFill>
                  <a:srgbClr val="5F6B7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881360" y="6446520"/>
            <a:ext cx="82296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850" b="0">
                <a:solidFill>
                  <a:srgbClr val="5F6B7A"/>
                </a:solidFill>
                <a:latin typeface="Aptos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2920" y="301752"/>
            <a:ext cx="475488" cy="256032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Aptos"/>
              </a:rPr>
              <a:t>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0704" y="237744"/>
            <a:ext cx="8869680" cy="42062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300" b="1">
                <a:solidFill>
                  <a:srgbClr val="18202A"/>
                </a:solidFill>
                <a:latin typeface="Aptos"/>
              </a:rPr>
              <a:t>User Scenario &amp; Pain Points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0" y="310896"/>
            <a:ext cx="251460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900" b="1">
                <a:solidFill>
                  <a:srgbClr val="55B96A"/>
                </a:solidFill>
                <a:latin typeface="Aptos"/>
              </a:rPr>
              <a:t>Real-world fit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786384"/>
            <a:ext cx="11201400" cy="10972"/>
          </a:xfrm>
          <a:prstGeom prst="rect">
            <a:avLst/>
          </a:prstGeom>
          <a:solidFill>
            <a:srgbClr val="E6E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640080" y="1097280"/>
            <a:ext cx="329184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40080" y="1097280"/>
            <a:ext cx="54864" cy="4480560"/>
          </a:xfrm>
          <a:prstGeom prst="rect">
            <a:avLst/>
          </a:prstGeom>
          <a:solidFill>
            <a:srgbClr val="0B5C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04671" y="1207007"/>
            <a:ext cx="297180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User Scenario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4671" y="1591056"/>
            <a:ext cx="2971800" cy="388620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User: [persona]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Setting: [where / when]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Goal: [what they need to complete]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Constraints: [time, cost, privacy, expertise]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1960" y="1097280"/>
            <a:ext cx="329184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251960" y="1097280"/>
            <a:ext cx="54864" cy="4480560"/>
          </a:xfrm>
          <a:prstGeom prst="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416552" y="1207007"/>
            <a:ext cx="297180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Pain Points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16552" y="1591056"/>
            <a:ext cx="2971800" cy="388620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1. [Pain point]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2. [Pain point]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3. [Pain point]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4. [Pain point]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863840" y="1097280"/>
            <a:ext cx="329184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863840" y="1097280"/>
            <a:ext cx="54864" cy="4480560"/>
          </a:xfrm>
          <a:prstGeom prst="rect">
            <a:avLst/>
          </a:prstGeom>
          <a:solidFill>
            <a:srgbClr val="55B9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028431" y="1207007"/>
            <a:ext cx="297180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Success Criteria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28431" y="1591056"/>
            <a:ext cx="2971800" cy="388620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Task completed correctly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Reduced user effort / time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Useful, trustworthy outputs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Acceptable cost and latency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6446520"/>
            <a:ext cx="502920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850" b="0">
                <a:solidFill>
                  <a:srgbClr val="5F6B7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881360" y="6446520"/>
            <a:ext cx="82296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850" b="0">
                <a:solidFill>
                  <a:srgbClr val="5F6B7A"/>
                </a:solidFill>
                <a:latin typeface="Aptos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2920" y="301752"/>
            <a:ext cx="475488" cy="256032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Aptos"/>
              </a:rPr>
              <a:t>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0704" y="237744"/>
            <a:ext cx="8869680" cy="42062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300" b="1">
                <a:solidFill>
                  <a:srgbClr val="18202A"/>
                </a:solidFill>
                <a:latin typeface="Aptos"/>
              </a:rPr>
              <a:t>Solution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0" y="310896"/>
            <a:ext cx="251460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900" b="1">
                <a:solidFill>
                  <a:srgbClr val="55B96A"/>
                </a:solidFill>
                <a:latin typeface="Aptos"/>
              </a:rPr>
              <a:t>What you built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786384"/>
            <a:ext cx="11201400" cy="10972"/>
          </a:xfrm>
          <a:prstGeom prst="rect">
            <a:avLst/>
          </a:prstGeom>
          <a:solidFill>
            <a:srgbClr val="E6E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85800" y="1078992"/>
            <a:ext cx="5486400" cy="310896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700" b="1">
                <a:solidFill>
                  <a:srgbClr val="18202A"/>
                </a:solidFill>
                <a:latin typeface="Aptos"/>
              </a:rPr>
              <a:t>One-sentence Pitch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508760"/>
            <a:ext cx="10424160" cy="82296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2000" b="0">
                <a:solidFill>
                  <a:srgbClr val="0B5CAD"/>
                </a:solidFill>
                <a:latin typeface="Aptos"/>
              </a:rPr>
              <a:t>[Our copilot helps TARGET USER accomplish TASK by planning, using tools, tracking progress, and producing OUTPUT.]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" y="2743200"/>
            <a:ext cx="3246120" cy="2148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5800" y="2743200"/>
            <a:ext cx="54864" cy="2148840"/>
          </a:xfrm>
          <a:prstGeom prst="rect">
            <a:avLst/>
          </a:prstGeom>
          <a:solidFill>
            <a:srgbClr val="0B5C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850392" y="2852928"/>
            <a:ext cx="29260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Key Capability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0392" y="3236976"/>
            <a:ext cx="2926079" cy="155448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[Capability]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[Why it matters]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434840" y="2743200"/>
            <a:ext cx="3246120" cy="2148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434840" y="2743200"/>
            <a:ext cx="54864" cy="2148840"/>
          </a:xfrm>
          <a:prstGeom prst="rect">
            <a:avLst/>
          </a:prstGeom>
          <a:solidFill>
            <a:srgbClr val="55B9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99431" y="2852928"/>
            <a:ext cx="29260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Key Capability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99431" y="3236976"/>
            <a:ext cx="2926079" cy="155448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[Capability]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[Why it matters]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183879" y="2743200"/>
            <a:ext cx="3246120" cy="2148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8183879" y="2743200"/>
            <a:ext cx="54864" cy="2148840"/>
          </a:xfrm>
          <a:prstGeom prst="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348471" y="2852928"/>
            <a:ext cx="29260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Key Capability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48471" y="3236976"/>
            <a:ext cx="2926079" cy="155448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[Capability]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[Why it matters]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446520"/>
            <a:ext cx="502920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850" b="0">
                <a:solidFill>
                  <a:srgbClr val="5F6B7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881360" y="6446520"/>
            <a:ext cx="82296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850" b="0">
                <a:solidFill>
                  <a:srgbClr val="5F6B7A"/>
                </a:solidFill>
                <a:latin typeface="Aptos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2920" y="301752"/>
            <a:ext cx="475488" cy="256032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Aptos"/>
              </a:rPr>
              <a:t>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0704" y="237744"/>
            <a:ext cx="8869680" cy="42062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300" b="1">
                <a:solidFill>
                  <a:srgbClr val="18202A"/>
                </a:solidFill>
                <a:latin typeface="Aptos"/>
              </a:rPr>
              <a:t>Agentic Workflow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0" y="310896"/>
            <a:ext cx="251460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900" b="1">
                <a:solidFill>
                  <a:srgbClr val="55B96A"/>
                </a:solidFill>
                <a:latin typeface="Aptos"/>
              </a:rPr>
              <a:t>Planning · Tools · Output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786384"/>
            <a:ext cx="11201400" cy="10972"/>
          </a:xfrm>
          <a:prstGeom prst="rect">
            <a:avLst/>
          </a:prstGeom>
          <a:solidFill>
            <a:srgbClr val="E6E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658368" y="1417320"/>
            <a:ext cx="1874519" cy="3520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58368" y="1417320"/>
            <a:ext cx="54864" cy="3520440"/>
          </a:xfrm>
          <a:prstGeom prst="rect">
            <a:avLst/>
          </a:prstGeom>
          <a:solidFill>
            <a:srgbClr val="0B5C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22959" y="1527048"/>
            <a:ext cx="15544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1. Understand Goal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59" y="1911095"/>
            <a:ext cx="1554479" cy="292608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Clarify user intent and constraints.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[Replace with your implementation detail.]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0" y="3017520"/>
            <a:ext cx="228600" cy="182880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ctr"/>
            <a:r>
              <a:rPr sz="1800" b="1">
                <a:solidFill>
                  <a:srgbClr val="5F6B7A"/>
                </a:solidFill>
                <a:latin typeface="Aptos"/>
              </a:rPr>
              <a:t>→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71215" y="1417320"/>
            <a:ext cx="1874519" cy="3520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2871215" y="1417320"/>
            <a:ext cx="54864" cy="3520440"/>
          </a:xfrm>
          <a:prstGeom prst="rect">
            <a:avLst/>
          </a:prstGeom>
          <a:solidFill>
            <a:srgbClr val="55B9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3035808" y="1527048"/>
            <a:ext cx="15544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2. Plan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35808" y="1911095"/>
            <a:ext cx="1554479" cy="292608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Break the task into executable steps.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[Replace with your implementation detail.]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73168" y="3017520"/>
            <a:ext cx="228600" cy="182880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ctr"/>
            <a:r>
              <a:rPr sz="1800" b="1">
                <a:solidFill>
                  <a:srgbClr val="5F6B7A"/>
                </a:solidFill>
                <a:latin typeface="Aptos"/>
              </a:rPr>
              <a:t>→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084064" y="1417320"/>
            <a:ext cx="1874519" cy="3520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084064" y="1417320"/>
            <a:ext cx="54864" cy="3520440"/>
          </a:xfrm>
          <a:prstGeom prst="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248655" y="1527048"/>
            <a:ext cx="15544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3. Use Tools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48655" y="1911095"/>
            <a:ext cx="1554479" cy="292608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Retrieve, calculate, search, call APIs, or operate apps.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[Replace with your implementation detail.]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86016" y="3017520"/>
            <a:ext cx="228600" cy="182880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ctr"/>
            <a:r>
              <a:rPr sz="1800" b="1">
                <a:solidFill>
                  <a:srgbClr val="5F6B7A"/>
                </a:solidFill>
                <a:latin typeface="Aptos"/>
              </a:rPr>
              <a:t>→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296912" y="1417320"/>
            <a:ext cx="1874519" cy="3520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296912" y="1417320"/>
            <a:ext cx="54864" cy="3520440"/>
          </a:xfrm>
          <a:prstGeom prst="rect">
            <a:avLst/>
          </a:prstGeom>
          <a:solidFill>
            <a:srgbClr val="0B5C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7461504" y="1527048"/>
            <a:ext cx="15544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4. Monitor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61504" y="1911095"/>
            <a:ext cx="1554479" cy="292608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Check progress, errors, and user feedback.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[Replace with your implementation detail.]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98863" y="3017520"/>
            <a:ext cx="228600" cy="182880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ctr"/>
            <a:r>
              <a:rPr sz="1800" b="1">
                <a:solidFill>
                  <a:srgbClr val="5F6B7A"/>
                </a:solidFill>
                <a:latin typeface="Aptos"/>
              </a:rPr>
              <a:t>→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509760" y="1417320"/>
            <a:ext cx="1874519" cy="3520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9509760" y="1417320"/>
            <a:ext cx="54864" cy="3520440"/>
          </a:xfrm>
          <a:prstGeom prst="rect">
            <a:avLst/>
          </a:prstGeom>
          <a:solidFill>
            <a:srgbClr val="55B9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9674352" y="1527048"/>
            <a:ext cx="1554479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5. Deliver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74352" y="1911095"/>
            <a:ext cx="1554479" cy="292608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Produce final output and next actions.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[Replace with your implementation detail.]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3232" y="5486400"/>
            <a:ext cx="10789920" cy="320040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050" b="0">
                <a:solidFill>
                  <a:srgbClr val="5F6B7A"/>
                </a:solidFill>
                <a:latin typeface="Aptos"/>
              </a:rPr>
              <a:t>Tip: emphasize behavior that goes beyond a single-turn chatbot: multi-step reasoning, memory, tool use, adaptation, or progress tracking.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02920" y="6446520"/>
            <a:ext cx="502920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850" b="0">
                <a:solidFill>
                  <a:srgbClr val="5F6B7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881360" y="6446520"/>
            <a:ext cx="82296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850" b="0">
                <a:solidFill>
                  <a:srgbClr val="5F6B7A"/>
                </a:solidFill>
                <a:latin typeface="Aptos"/>
              </a:rPr>
              <a:t>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2920" y="301752"/>
            <a:ext cx="475488" cy="256032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Aptos"/>
              </a:rPr>
              <a:t>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0704" y="237744"/>
            <a:ext cx="8869680" cy="42062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300" b="1">
                <a:solidFill>
                  <a:srgbClr val="18202A"/>
                </a:solidFill>
                <a:latin typeface="Aptos"/>
              </a:rPr>
              <a:t>System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0" y="310896"/>
            <a:ext cx="251460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900" b="1">
                <a:solidFill>
                  <a:srgbClr val="55B96A"/>
                </a:solidFill>
                <a:latin typeface="Aptos"/>
              </a:rPr>
              <a:t>Implementation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786384"/>
            <a:ext cx="11201400" cy="10972"/>
          </a:xfrm>
          <a:prstGeom prst="rect">
            <a:avLst/>
          </a:prstGeom>
          <a:solidFill>
            <a:srgbClr val="E6E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685800" y="1078992"/>
            <a:ext cx="2468880" cy="1371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85800" y="1078992"/>
            <a:ext cx="54864" cy="1371600"/>
          </a:xfrm>
          <a:prstGeom prst="rect">
            <a:avLst/>
          </a:prstGeom>
          <a:solidFill>
            <a:srgbClr val="0B5C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50392" y="1188719"/>
            <a:ext cx="214884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User Interface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0392" y="1572768"/>
            <a:ext cx="2148840" cy="77724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[web/app/chat]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[input/output format]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703320" y="1078992"/>
            <a:ext cx="2468880" cy="1371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703320" y="1078992"/>
            <a:ext cx="54864" cy="1371600"/>
          </a:xfrm>
          <a:prstGeom prst="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867911" y="1188719"/>
            <a:ext cx="214884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Agent Planner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67911" y="1572768"/>
            <a:ext cx="2148840" cy="77724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[model]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[planning strategy]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720840" y="1078992"/>
            <a:ext cx="2468880" cy="1371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720840" y="1078992"/>
            <a:ext cx="54864" cy="1371600"/>
          </a:xfrm>
          <a:prstGeom prst="rect">
            <a:avLst/>
          </a:prstGeom>
          <a:solidFill>
            <a:srgbClr val="55B9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885431" y="1188719"/>
            <a:ext cx="214884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Tools / Skills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85431" y="1572768"/>
            <a:ext cx="2148840" cy="77724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[retrieval/API/code]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[external resources]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281160" y="2971800"/>
            <a:ext cx="2057400" cy="1234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9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9281160" y="2971800"/>
            <a:ext cx="54864" cy="1234440"/>
          </a:xfrm>
          <a:prstGeom prst="rect">
            <a:avLst/>
          </a:prstGeom>
          <a:solidFill>
            <a:srgbClr val="0B5C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9445752" y="3081528"/>
            <a:ext cx="173736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400" b="1">
                <a:solidFill>
                  <a:srgbClr val="18202A"/>
                </a:solidFill>
                <a:latin typeface="Aptos"/>
              </a:rPr>
              <a:t>Output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445752" y="3465576"/>
            <a:ext cx="1737360" cy="640080"/>
          </a:xfrm>
          <a:prstGeom prst="rect">
            <a:avLst/>
          </a:prstGeom>
          <a:noFill/>
        </p:spPr>
        <p:txBody>
          <a:bodyPr wrap="square" lIns="73152" rIns="73152">
            <a:spAutoFit/>
          </a:bodyPr>
          <a:lstStyle/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[report/plan/action]</a:t>
            </a:r>
          </a:p>
          <a:p>
            <a:pPr>
              <a:spcAft>
                <a:spcPts val="700"/>
              </a:spcAft>
            </a:pPr>
            <a:r>
              <a:rPr sz="1150" b="0">
                <a:solidFill>
                  <a:srgbClr val="5F6B7A"/>
                </a:solidFill>
                <a:latin typeface="Aptos"/>
              </a:rPr>
              <a:t>[handoff]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00400" y="1673351"/>
            <a:ext cx="457200" cy="182880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ctr"/>
            <a:r>
              <a:rPr sz="1800" b="1">
                <a:solidFill>
                  <a:srgbClr val="5F6B7A"/>
                </a:solidFill>
                <a:latin typeface="Aptos"/>
              </a:rPr>
              <a:t>→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17920" y="1673351"/>
            <a:ext cx="457200" cy="182880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ctr"/>
            <a:r>
              <a:rPr sz="1800" b="1">
                <a:solidFill>
                  <a:srgbClr val="5F6B7A"/>
                </a:solidFill>
                <a:latin typeface="Aptos"/>
              </a:rPr>
              <a:t>→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55279" y="2423160"/>
            <a:ext cx="1280160" cy="182880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ctr"/>
            <a:r>
              <a:rPr sz="1800" b="1">
                <a:solidFill>
                  <a:srgbClr val="5F6B7A"/>
                </a:solidFill>
                <a:latin typeface="Aptos"/>
              </a:rPr>
              <a:t>→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329876"/>
              </p:ext>
            </p:extLst>
          </p:nvPr>
        </p:nvGraphicFramePr>
        <p:xfrm>
          <a:off x="685800" y="4526280"/>
          <a:ext cx="1065276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6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2440">
                <a:tc>
                  <a:txBody>
                    <a:bodyPr/>
                    <a:lstStyle/>
                    <a:p>
                      <a:pPr algn="l"/>
                      <a:r>
                        <a:rPr sz="1200" b="1" dirty="0">
                          <a:solidFill>
                            <a:srgbClr val="18202A"/>
                          </a:solidFill>
                          <a:latin typeface="Aptos"/>
                        </a:rPr>
                        <a:t>Component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dirty="0">
                          <a:solidFill>
                            <a:srgbClr val="18202A"/>
                          </a:solidFill>
                          <a:latin typeface="Aptos"/>
                        </a:rPr>
                        <a:t>Technology / </a:t>
                      </a:r>
                      <a:r>
                        <a:rPr lang="en-US" altLang="zh-CN" sz="1200" b="1" dirty="0">
                          <a:solidFill>
                            <a:srgbClr val="18202A"/>
                          </a:solidFill>
                          <a:latin typeface="Aptos"/>
                        </a:rPr>
                        <a:t>Large</a:t>
                      </a:r>
                      <a:r>
                        <a:rPr lang="zh-CN" altLang="en-US" sz="1200" b="1" dirty="0">
                          <a:solidFill>
                            <a:srgbClr val="18202A"/>
                          </a:solidFill>
                          <a:latin typeface="Aptos"/>
                        </a:rPr>
                        <a:t> </a:t>
                      </a:r>
                      <a:r>
                        <a:rPr lang="en-US" altLang="zh-CN" sz="1200" b="1" dirty="0">
                          <a:solidFill>
                            <a:srgbClr val="18202A"/>
                          </a:solidFill>
                          <a:latin typeface="Aptos"/>
                        </a:rPr>
                        <a:t>Language</a:t>
                      </a:r>
                      <a:r>
                        <a:rPr lang="zh-CN" altLang="en-US" sz="1200" b="1" dirty="0">
                          <a:solidFill>
                            <a:srgbClr val="18202A"/>
                          </a:solidFill>
                          <a:latin typeface="Aptos"/>
                        </a:rPr>
                        <a:t> </a:t>
                      </a:r>
                      <a:r>
                        <a:rPr sz="1200" b="1" dirty="0">
                          <a:solidFill>
                            <a:srgbClr val="18202A"/>
                          </a:solidFill>
                          <a:latin typeface="Aptos"/>
                        </a:rPr>
                        <a:t>Model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18202A"/>
                          </a:solidFill>
                          <a:latin typeface="Aptos"/>
                        </a:rPr>
                        <a:t>Role in the Copilot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18202A"/>
                          </a:solidFill>
                          <a:latin typeface="Aptos"/>
                        </a:rPr>
                        <a:t>Why Chosen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[Component]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[Technology]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[Role]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[Reason]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[Component]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[Technology]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[Role]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 dirty="0">
                          <a:solidFill>
                            <a:srgbClr val="18202A"/>
                          </a:solidFill>
                          <a:latin typeface="Aptos"/>
                        </a:rPr>
                        <a:t>[Reason]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02920" y="6446520"/>
            <a:ext cx="502920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850" b="0">
                <a:solidFill>
                  <a:srgbClr val="5F6B7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881360" y="6446520"/>
            <a:ext cx="82296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850" b="0">
                <a:solidFill>
                  <a:srgbClr val="5F6B7A"/>
                </a:solidFill>
                <a:latin typeface="Aptos"/>
              </a:rPr>
              <a:t>08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2920" y="301752"/>
            <a:ext cx="475488" cy="256032"/>
          </a:xfrm>
          <a:prstGeom prst="roundRect">
            <a:avLst/>
          </a:prstGeom>
          <a:solidFill>
            <a:srgbClr val="FF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Aptos"/>
              </a:rPr>
              <a:t>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0704" y="237744"/>
            <a:ext cx="8869680" cy="420624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2300" b="1">
                <a:solidFill>
                  <a:srgbClr val="18202A"/>
                </a:solidFill>
                <a:latin typeface="Aptos"/>
              </a:rPr>
              <a:t>Demo Storyboard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0" y="310896"/>
            <a:ext cx="2514600" cy="256032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900" b="1">
                <a:solidFill>
                  <a:srgbClr val="55B96A"/>
                </a:solidFill>
                <a:latin typeface="Aptos"/>
              </a:rPr>
              <a:t>5-minute video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786384"/>
            <a:ext cx="11201400" cy="10972"/>
          </a:xfrm>
          <a:prstGeom prst="rect">
            <a:avLst/>
          </a:prstGeom>
          <a:solidFill>
            <a:srgbClr val="E6E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906886"/>
              </p:ext>
            </p:extLst>
          </p:nvPr>
        </p:nvGraphicFramePr>
        <p:xfrm>
          <a:off x="594360" y="1143000"/>
          <a:ext cx="11018520" cy="443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8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7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37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6968"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18202A"/>
                          </a:solidFill>
                          <a:latin typeface="Aptos"/>
                        </a:rPr>
                        <a:t>Segment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18202A"/>
                          </a:solidFill>
                          <a:latin typeface="Aptos"/>
                        </a:rPr>
                        <a:t>Time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18202A"/>
                          </a:solidFill>
                          <a:latin typeface="Aptos"/>
                        </a:rPr>
                        <a:t>What to Show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18202A"/>
                          </a:solidFill>
                          <a:latin typeface="Aptos"/>
                        </a:rPr>
                        <a:t>Expected Evidence</a:t>
                      </a:r>
                    </a:p>
                  </a:txBody>
                  <a:tcPr marL="54864" marR="54864" marT="36576" marB="36576" anchor="ctr">
                    <a:solidFill>
                      <a:srgbClr val="F0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6968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Opening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0:00-0:30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Problem, target user, and task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Clear scenario and user goal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6968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Interaction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0:30-2:30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User asks for help; agent clarifies and plans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 dirty="0">
                          <a:solidFill>
                            <a:srgbClr val="18202A"/>
                          </a:solidFill>
                          <a:latin typeface="Aptos"/>
                        </a:rPr>
                        <a:t>Multi-step plan and useful questions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6968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Agent Actions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2:30-4:00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Tool use, retrieval, generation, checks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Logs, intermediate outputs, visible workflow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6968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Result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4:00-5:00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solidFill>
                            <a:srgbClr val="18202A"/>
                          </a:solidFill>
                          <a:latin typeface="Aptos"/>
                        </a:rPr>
                        <a:t>Final output and impact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 dirty="0">
                          <a:solidFill>
                            <a:srgbClr val="18202A"/>
                          </a:solidFill>
                          <a:latin typeface="Aptos"/>
                        </a:rPr>
                        <a:t>Completed task, saved effort, limitations</a:t>
                      </a:r>
                    </a:p>
                  </a:txBody>
                  <a:tcPr marL="54864" marR="54864" marT="36576" marB="36576" anchor="ctr">
                    <a:solidFill>
                      <a:srgbClr val="FC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8368" y="5870448"/>
            <a:ext cx="6731202" cy="280077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1100" b="0" dirty="0">
                <a:solidFill>
                  <a:srgbClr val="5F6B7A"/>
                </a:solidFill>
                <a:latin typeface="Aptos"/>
              </a:rPr>
              <a:t>Keep the </a:t>
            </a:r>
            <a:r>
              <a:rPr lang="en-US" altLang="zh-CN" sz="1100" b="0" dirty="0">
                <a:solidFill>
                  <a:srgbClr val="5F6B7A"/>
                </a:solidFill>
                <a:latin typeface="Aptos"/>
              </a:rPr>
              <a:t>video</a:t>
            </a:r>
            <a:r>
              <a:rPr sz="1100" b="0" dirty="0">
                <a:solidFill>
                  <a:srgbClr val="5F6B7A"/>
                </a:solidFill>
                <a:latin typeface="Aptos"/>
              </a:rPr>
              <a:t> </a:t>
            </a:r>
            <a:r>
              <a:rPr lang="en-US" altLang="zh-CN" sz="1100" b="0" dirty="0">
                <a:solidFill>
                  <a:srgbClr val="5F6B7A"/>
                </a:solidFill>
                <a:latin typeface="Aptos"/>
              </a:rPr>
              <a:t>demo</a:t>
            </a:r>
            <a:r>
              <a:rPr lang="zh-CN" altLang="en-US" sz="1100" b="0" dirty="0">
                <a:solidFill>
                  <a:srgbClr val="5F6B7A"/>
                </a:solidFill>
                <a:latin typeface="Aptos"/>
              </a:rPr>
              <a:t> </a:t>
            </a:r>
            <a:r>
              <a:rPr sz="1100" b="0" dirty="0">
                <a:solidFill>
                  <a:srgbClr val="5F6B7A"/>
                </a:solidFill>
                <a:latin typeface="Aptos"/>
              </a:rPr>
              <a:t>concrete. Show the prototype working on a realistic case, not only screenshots or slides.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502920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l"/>
            <a:r>
              <a:rPr sz="850" b="0">
                <a:solidFill>
                  <a:srgbClr val="5F6B7A"/>
                </a:solidFill>
                <a:latin typeface="Aptos"/>
              </a:rPr>
              <a:t>ICCSE 2026 · Agentic AI Competition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81360" y="6446520"/>
            <a:ext cx="822960" cy="201168"/>
          </a:xfrm>
          <a:prstGeom prst="rect">
            <a:avLst/>
          </a:prstGeom>
          <a:noFill/>
        </p:spPr>
        <p:txBody>
          <a:bodyPr wrap="none" lIns="54864" tIns="54864" rIns="54864" bIns="54864" anchor="t">
            <a:spAutoFit/>
          </a:bodyPr>
          <a:lstStyle/>
          <a:p>
            <a:pPr algn="r"/>
            <a:r>
              <a:rPr sz="850" b="0">
                <a:solidFill>
                  <a:srgbClr val="5F6B7A"/>
                </a:solidFill>
                <a:latin typeface="Aptos"/>
              </a:rPr>
              <a:t>09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15ce9348-be2a-462b-8fc0-e1765a9b204a}" enabled="0" method="" siteId="{15ce9348-be2a-462b-8fc0-e1765a9b204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1203</Words>
  <Application>Microsoft Macintosh PowerPoint</Application>
  <PresentationFormat>Widescreen</PresentationFormat>
  <Paragraphs>281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Guo Xu (Dr)</cp:lastModifiedBy>
  <cp:revision>41</cp:revision>
  <dcterms:created xsi:type="dcterms:W3CDTF">2013-01-27T09:14:16Z</dcterms:created>
  <dcterms:modified xsi:type="dcterms:W3CDTF">2026-06-19T14:01:06Z</dcterms:modified>
  <cp:category/>
</cp:coreProperties>
</file>